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6" r:id="rId2"/>
    <p:sldId id="258" r:id="rId3"/>
    <p:sldId id="276" r:id="rId4"/>
    <p:sldId id="257" r:id="rId5"/>
    <p:sldId id="272" r:id="rId6"/>
    <p:sldId id="271" r:id="rId7"/>
    <p:sldId id="279" r:id="rId8"/>
    <p:sldId id="273" r:id="rId9"/>
    <p:sldId id="264" r:id="rId10"/>
    <p:sldId id="283" r:id="rId11"/>
    <p:sldId id="284" r:id="rId12"/>
    <p:sldId id="262" r:id="rId13"/>
    <p:sldId id="263" r:id="rId14"/>
    <p:sldId id="282" r:id="rId15"/>
    <p:sldId id="261" r:id="rId16"/>
    <p:sldId id="278" r:id="rId17"/>
    <p:sldId id="281" r:id="rId18"/>
    <p:sldId id="280" r:id="rId19"/>
    <p:sldId id="268" r:id="rId20"/>
    <p:sldId id="277" r:id="rId21"/>
    <p:sldId id="265" r:id="rId22"/>
    <p:sldId id="275" r:id="rId23"/>
    <p:sldId id="285" r:id="rId2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064A69E-1EB0-434A-888C-17430668D515}" type="datetimeFigureOut">
              <a:rPr lang="en-US" smtClean="0"/>
              <a:pPr/>
              <a:t>3/19/2014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EC3B9A6-765E-481D-BF59-426E8368BAF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8B42DE-ADD9-4E69-AF6C-412155FB5D13}"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7CCCB-D9C4-475E-BE60-4297CADFC4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B42DE-ADD9-4E69-AF6C-412155FB5D13}"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7CCCB-D9C4-475E-BE60-4297CADFC4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B42DE-ADD9-4E69-AF6C-412155FB5D13}"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7CCCB-D9C4-475E-BE60-4297CADFC4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B42DE-ADD9-4E69-AF6C-412155FB5D13}"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7CCCB-D9C4-475E-BE60-4297CADFC4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8B42DE-ADD9-4E69-AF6C-412155FB5D13}"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7CCCB-D9C4-475E-BE60-4297CADFC4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8B42DE-ADD9-4E69-AF6C-412155FB5D13}"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7CCCB-D9C4-475E-BE60-4297CADFC4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8B42DE-ADD9-4E69-AF6C-412155FB5D13}" type="datetimeFigureOut">
              <a:rPr lang="en-US" smtClean="0"/>
              <a:pPr/>
              <a:t>3/19/2014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7CCCB-D9C4-475E-BE60-4297CADFC4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8B42DE-ADD9-4E69-AF6C-412155FB5D13}" type="datetimeFigureOut">
              <a:rPr lang="en-US" smtClean="0"/>
              <a:pPr/>
              <a:t>3/19/2014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37CCCB-D9C4-475E-BE60-4297CADFC4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B42DE-ADD9-4E69-AF6C-412155FB5D13}" type="datetimeFigureOut">
              <a:rPr lang="en-US" smtClean="0"/>
              <a:pPr/>
              <a:t>3/19/2014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37CCCB-D9C4-475E-BE60-4297CADFC4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8B42DE-ADD9-4E69-AF6C-412155FB5D13}"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7CCCB-D9C4-475E-BE60-4297CADFC4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8B42DE-ADD9-4E69-AF6C-412155FB5D13}"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7CCCB-D9C4-475E-BE60-4297CADFC4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B42DE-ADD9-4E69-AF6C-412155FB5D13}" type="datetimeFigureOut">
              <a:rPr lang="en-US" smtClean="0"/>
              <a:pPr/>
              <a:t>3/19/2014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7CCCB-D9C4-475E-BE60-4297CADFC4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npg.org.uk/research/programmes/the-art-of-the-picture-frame/guides-knole.php"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dirty="0" smtClean="0"/>
              <a:t>Picture framing as a route to understanding British portraits: the </a:t>
            </a:r>
            <a:r>
              <a:rPr lang="en-GB" sz="1800" b="1" dirty="0" err="1" smtClean="0"/>
              <a:t>Knole</a:t>
            </a:r>
            <a:r>
              <a:rPr lang="en-GB" sz="1800" b="1" dirty="0" smtClean="0"/>
              <a:t> collection</a:t>
            </a:r>
            <a:br>
              <a:rPr lang="en-GB" sz="1800" b="1" dirty="0" smtClean="0"/>
            </a:br>
            <a:r>
              <a:rPr lang="en-GB" sz="1600" i="1" dirty="0" smtClean="0"/>
              <a:t>A presentation by Jacob Simon to the Understanding British Portraits SSN , 17 March 2014</a:t>
            </a:r>
            <a:r>
              <a:rPr lang="en-US" sz="1800" dirty="0" smtClean="0"/>
              <a:t/>
            </a:r>
            <a:br>
              <a:rPr lang="en-US" sz="1800" dirty="0" smtClean="0"/>
            </a:br>
            <a:endParaRPr lang="en-US" sz="1800" dirty="0"/>
          </a:p>
        </p:txBody>
      </p:sp>
      <p:sp>
        <p:nvSpPr>
          <p:cNvPr id="3" name="Content Placeholder 2"/>
          <p:cNvSpPr>
            <a:spLocks noGrp="1"/>
          </p:cNvSpPr>
          <p:nvPr>
            <p:ph idx="1"/>
          </p:nvPr>
        </p:nvSpPr>
        <p:spPr/>
        <p:txBody>
          <a:bodyPr>
            <a:normAutofit fontScale="55000" lnSpcReduction="20000"/>
          </a:bodyPr>
          <a:lstStyle/>
          <a:p>
            <a:pPr>
              <a:buNone/>
            </a:pPr>
            <a:endParaRPr lang="en-GB" sz="2900" dirty="0" smtClean="0"/>
          </a:p>
          <a:p>
            <a:pPr>
              <a:buNone/>
            </a:pPr>
            <a:endParaRPr lang="en-GB" sz="2900" dirty="0" smtClean="0"/>
          </a:p>
          <a:p>
            <a:pPr>
              <a:buNone/>
            </a:pPr>
            <a:r>
              <a:rPr lang="en-GB" sz="2500" b="1" dirty="0" smtClean="0"/>
              <a:t>The collection at </a:t>
            </a:r>
            <a:r>
              <a:rPr lang="en-GB" sz="2500" b="1" dirty="0" err="1" smtClean="0"/>
              <a:t>Knole</a:t>
            </a:r>
            <a:r>
              <a:rPr lang="en-GB" sz="2500" b="1" dirty="0" smtClean="0"/>
              <a:t> is unusual and rather wonderful. But the questions which we will explore apply just as well to any framed British portrait:</a:t>
            </a:r>
          </a:p>
          <a:p>
            <a:pPr>
              <a:buNone/>
            </a:pPr>
            <a:r>
              <a:rPr lang="en-GB" dirty="0" smtClean="0"/>
              <a:t> </a:t>
            </a:r>
            <a:endParaRPr lang="en-US" dirty="0" smtClean="0"/>
          </a:p>
          <a:p>
            <a:pPr lvl="1">
              <a:buNone/>
            </a:pPr>
            <a:r>
              <a:rPr lang="en-GB" sz="2500" dirty="0" smtClean="0"/>
              <a:t>1. Was the frame made for the picture? And has it been altered? Look at the materials and the construction.</a:t>
            </a:r>
            <a:endParaRPr lang="en-US" sz="2500" dirty="0" smtClean="0"/>
          </a:p>
          <a:p>
            <a:pPr lvl="1">
              <a:buNone/>
            </a:pPr>
            <a:r>
              <a:rPr lang="en-GB" sz="2500" dirty="0" smtClean="0"/>
              <a:t> </a:t>
            </a:r>
            <a:endParaRPr lang="en-US" sz="2500" dirty="0" smtClean="0"/>
          </a:p>
          <a:p>
            <a:pPr lvl="1">
              <a:buNone/>
            </a:pPr>
            <a:r>
              <a:rPr lang="en-GB" sz="2500" dirty="0" smtClean="0"/>
              <a:t>2. Does it appear to be original or contemporary with the picture?</a:t>
            </a:r>
          </a:p>
          <a:p>
            <a:pPr lvl="1">
              <a:buNone/>
            </a:pPr>
            <a:endParaRPr lang="en-GB" sz="2500" dirty="0" smtClean="0"/>
          </a:p>
          <a:p>
            <a:pPr lvl="1">
              <a:buNone/>
            </a:pPr>
            <a:r>
              <a:rPr lang="en-GB" sz="2500" dirty="0" smtClean="0"/>
              <a:t>3. Is it labelled on the reverse or otherwise documented?</a:t>
            </a:r>
            <a:endParaRPr lang="en-US" sz="2500" dirty="0" smtClean="0"/>
          </a:p>
          <a:p>
            <a:pPr lvl="1">
              <a:buNone/>
            </a:pPr>
            <a:r>
              <a:rPr lang="en-GB" sz="2500" dirty="0" smtClean="0"/>
              <a:t> </a:t>
            </a:r>
            <a:endParaRPr lang="en-US" sz="2500" dirty="0" smtClean="0"/>
          </a:p>
          <a:p>
            <a:pPr lvl="1">
              <a:buNone/>
            </a:pPr>
            <a:r>
              <a:rPr lang="en-GB" sz="2500" dirty="0" smtClean="0"/>
              <a:t>4. Could it have been framed by the artist? Does it look like other frames on the artist’s work?</a:t>
            </a:r>
            <a:endParaRPr lang="en-US" sz="2500" dirty="0" smtClean="0"/>
          </a:p>
          <a:p>
            <a:pPr lvl="1">
              <a:buNone/>
            </a:pPr>
            <a:r>
              <a:rPr lang="en-GB" sz="2500" dirty="0" smtClean="0"/>
              <a:t> </a:t>
            </a:r>
            <a:endParaRPr lang="en-US" sz="2500" dirty="0" smtClean="0"/>
          </a:p>
          <a:p>
            <a:pPr lvl="1">
              <a:buNone/>
            </a:pPr>
            <a:r>
              <a:rPr lang="en-GB" sz="2500" dirty="0" smtClean="0"/>
              <a:t>5. Could it have been framed by the sitter/patron/owner? Does it look like other frames made for the same patron?</a:t>
            </a:r>
            <a:endParaRPr lang="en-US" sz="2500" dirty="0" smtClean="0"/>
          </a:p>
          <a:p>
            <a:pPr lvl="1">
              <a:buNone/>
            </a:pPr>
            <a:r>
              <a:rPr lang="en-GB" sz="2500" dirty="0" smtClean="0"/>
              <a:t> </a:t>
            </a:r>
            <a:endParaRPr lang="en-US" sz="2500" dirty="0" smtClean="0"/>
          </a:p>
          <a:p>
            <a:pPr lvl="1">
              <a:buNone/>
            </a:pPr>
            <a:r>
              <a:rPr lang="en-GB" sz="2500" dirty="0" smtClean="0"/>
              <a:t>6. Could it have been framed by a dealer or subsequent owner? Are there other frames of this sort?</a:t>
            </a:r>
            <a:endParaRPr lang="en-US" sz="2500"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571774"/>
          </a:xfrm>
        </p:spPr>
        <p:txBody>
          <a:bodyPr>
            <a:normAutofit/>
          </a:bodyPr>
          <a:lstStyle/>
          <a:p>
            <a:r>
              <a:rPr lang="en-GB" sz="1600" b="0" i="1" dirty="0" smtClean="0"/>
              <a:t>Lionel, later 1st Duke of Dorset and his sister Mary</a:t>
            </a:r>
            <a:r>
              <a:rPr lang="en-GB" sz="1600" b="0" dirty="0" smtClean="0"/>
              <a:t/>
            </a:r>
            <a:br>
              <a:rPr lang="en-GB" sz="1600" b="0" dirty="0" smtClean="0"/>
            </a:br>
            <a:r>
              <a:rPr lang="en-GB" sz="1600" b="0" dirty="0" smtClean="0"/>
              <a:t>by Sir Godfrey Kneller, 1695.</a:t>
            </a:r>
            <a:r>
              <a:rPr lang="en-US" sz="1600" b="0" dirty="0" smtClean="0"/>
              <a:t/>
            </a:r>
            <a:br>
              <a:rPr lang="en-US" sz="1600" b="0" dirty="0" smtClean="0"/>
            </a:br>
            <a:endParaRPr lang="en-US" sz="1600" b="0" dirty="0"/>
          </a:p>
        </p:txBody>
      </p:sp>
      <p:pic>
        <p:nvPicPr>
          <p:cNvPr id="5" name="Content Placeholder 4" descr="Knole 237.jpg"/>
          <p:cNvPicPr>
            <a:picLocks noGrp="1" noChangeAspect="1"/>
          </p:cNvPicPr>
          <p:nvPr>
            <p:ph idx="1"/>
          </p:nvPr>
        </p:nvPicPr>
        <p:blipFill>
          <a:blip r:embed="rId2" cstate="print"/>
          <a:stretch>
            <a:fillRect/>
          </a:stretch>
        </p:blipFill>
        <p:spPr>
          <a:xfrm>
            <a:off x="4214030" y="273050"/>
            <a:ext cx="3833789" cy="5853113"/>
          </a:xfrm>
        </p:spPr>
      </p:pic>
      <p:sp>
        <p:nvSpPr>
          <p:cNvPr id="4" name="Text Placeholder 3"/>
          <p:cNvSpPr>
            <a:spLocks noGrp="1"/>
          </p:cNvSpPr>
          <p:nvPr>
            <p:ph type="body" sz="half" idx="2"/>
          </p:nvPr>
        </p:nvSpPr>
        <p:spPr>
          <a:xfrm>
            <a:off x="457200" y="2060848"/>
            <a:ext cx="3008313" cy="4065315"/>
          </a:xfrm>
        </p:spPr>
        <p:txBody>
          <a:bodyPr/>
          <a:lstStyle/>
          <a:p>
            <a:r>
              <a:rPr lang="en-GB" dirty="0" smtClean="0"/>
              <a:t>In 1695 John Norris, the King's </a:t>
            </a:r>
            <a:r>
              <a:rPr lang="en-GB" dirty="0" err="1" smtClean="0"/>
              <a:t>framemaker</a:t>
            </a:r>
            <a:r>
              <a:rPr lang="en-GB" dirty="0" smtClean="0"/>
              <a:t>, who worked extensively for Lionel's father, the 6th Earl, charged £10 for this frame, with its repeated bunches of boldly carved leaves, flowers and acorns, reflecting the architectural styles of the period</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3227958"/>
          </a:xfrm>
        </p:spPr>
        <p:txBody>
          <a:bodyPr>
            <a:normAutofit/>
          </a:bodyPr>
          <a:lstStyle/>
          <a:p>
            <a:r>
              <a:rPr lang="en-GB" sz="1600" b="0" i="1" dirty="0" smtClean="0"/>
              <a:t>Lionel, later 1st Duke of Dorset and his sister Mary</a:t>
            </a:r>
            <a:r>
              <a:rPr lang="en-GB" sz="1600" b="0" dirty="0" smtClean="0"/>
              <a:t/>
            </a:r>
            <a:br>
              <a:rPr lang="en-GB" sz="1600" b="0" dirty="0" smtClean="0"/>
            </a:br>
            <a:r>
              <a:rPr lang="en-GB" sz="1600" b="0" dirty="0" smtClean="0"/>
              <a:t>by Sir Godfrey Kneller, 1695 (detail)</a:t>
            </a:r>
            <a:endParaRPr lang="en-US" sz="1600" dirty="0"/>
          </a:p>
        </p:txBody>
      </p:sp>
      <p:pic>
        <p:nvPicPr>
          <p:cNvPr id="5" name="Content Placeholder 4" descr="Knole 237 detail of frame.jpg"/>
          <p:cNvPicPr>
            <a:picLocks noGrp="1" noChangeAspect="1"/>
          </p:cNvPicPr>
          <p:nvPr>
            <p:ph idx="1"/>
          </p:nvPr>
        </p:nvPicPr>
        <p:blipFill>
          <a:blip r:embed="rId2" cstate="print"/>
          <a:stretch>
            <a:fillRect/>
          </a:stretch>
        </p:blipFill>
        <p:spPr>
          <a:xfrm>
            <a:off x="3563888" y="2564904"/>
            <a:ext cx="5111750" cy="3539887"/>
          </a:xfrm>
        </p:spPr>
      </p:pic>
      <p:sp>
        <p:nvSpPr>
          <p:cNvPr id="4" name="Text Placeholder 3"/>
          <p:cNvSpPr>
            <a:spLocks noGrp="1"/>
          </p:cNvSpPr>
          <p:nvPr>
            <p:ph type="body" sz="half" idx="2"/>
          </p:nvPr>
        </p:nvSpPr>
        <p:spPr>
          <a:xfrm>
            <a:off x="457200" y="4365104"/>
            <a:ext cx="3008313" cy="1761059"/>
          </a:xfrm>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653136"/>
            <a:ext cx="5760640" cy="504056"/>
          </a:xfrm>
        </p:spPr>
        <p:txBody>
          <a:bodyPr>
            <a:normAutofit fontScale="90000"/>
          </a:bodyPr>
          <a:lstStyle/>
          <a:p>
            <a:r>
              <a:rPr lang="en-GB" sz="1800" b="0" i="1" dirty="0" smtClean="0"/>
              <a:t>A Prospect of Dover Castle</a:t>
            </a:r>
            <a:r>
              <a:rPr lang="en-GB" sz="1800" b="0" dirty="0" smtClean="0"/>
              <a:t>, by John </a:t>
            </a:r>
            <a:r>
              <a:rPr lang="en-GB" sz="1800" b="0" dirty="0" err="1" smtClean="0"/>
              <a:t>Wootton</a:t>
            </a:r>
            <a:r>
              <a:rPr lang="en-GB" sz="1800" b="0" dirty="0" smtClean="0"/>
              <a:t>, 1727</a:t>
            </a:r>
            <a:br>
              <a:rPr lang="en-GB" sz="1800" b="0" dirty="0" smtClean="0"/>
            </a:br>
            <a:r>
              <a:rPr lang="en-GB" sz="1300" b="0" dirty="0" smtClean="0"/>
              <a:t>Painted to mark the 1st Duke of Dorset's swearing in as Lord Warden of the Cinque Ports</a:t>
            </a:r>
            <a:endParaRPr lang="en-US" sz="1300" b="0" dirty="0"/>
          </a:p>
        </p:txBody>
      </p:sp>
      <p:pic>
        <p:nvPicPr>
          <p:cNvPr id="6" name="Picture Placeholder 5" descr="Dover Castle 63120.jpg"/>
          <p:cNvPicPr>
            <a:picLocks noGrp="1" noChangeAspect="1"/>
          </p:cNvPicPr>
          <p:nvPr>
            <p:ph type="pic" idx="1"/>
          </p:nvPr>
        </p:nvPicPr>
        <p:blipFill>
          <a:blip r:embed="rId2" cstate="print"/>
          <a:srcRect t="691" b="691"/>
          <a:stretch>
            <a:fillRect/>
          </a:stretch>
        </p:blipFill>
        <p:spPr>
          <a:xfrm>
            <a:off x="1800748" y="116632"/>
            <a:ext cx="5471265" cy="4402832"/>
          </a:xfrm>
        </p:spPr>
      </p:pic>
      <p:sp>
        <p:nvSpPr>
          <p:cNvPr id="4" name="Text Placeholder 3"/>
          <p:cNvSpPr>
            <a:spLocks noGrp="1"/>
          </p:cNvSpPr>
          <p:nvPr>
            <p:ph type="body" sz="half" idx="2"/>
          </p:nvPr>
        </p:nvSpPr>
        <p:spPr>
          <a:xfrm>
            <a:off x="1792288" y="5229200"/>
            <a:ext cx="5299992" cy="1512168"/>
          </a:xfrm>
        </p:spPr>
        <p:txBody>
          <a:bodyPr>
            <a:noAutofit/>
          </a:bodyPr>
          <a:lstStyle/>
          <a:p>
            <a:r>
              <a:rPr lang="en-GB" dirty="0" smtClean="0"/>
              <a:t>Carved Kent frame ornamented at top with ducal coronet and the Sackville leopards and along the frieze on all four sides with a distinctively shaped heraldic device (found elsewhere in the room in blue and white on the coat of arms cresting the Hall Screen). The quality of the frame suggests that it is the work of a leading carver and gilder such as John Howard, the King's </a:t>
            </a:r>
            <a:r>
              <a:rPr lang="en-GB" dirty="0" err="1" smtClean="0"/>
              <a:t>framemaker</a:t>
            </a:r>
            <a:r>
              <a:rPr lang="en-GB" dirty="0" smtClean="0"/>
              <a:t>, James Richards or William Waters.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445224"/>
            <a:ext cx="5486400" cy="1152128"/>
          </a:xfrm>
        </p:spPr>
        <p:txBody>
          <a:bodyPr>
            <a:normAutofit/>
          </a:bodyPr>
          <a:lstStyle/>
          <a:p>
            <a:endParaRPr lang="en-US" sz="1400" dirty="0"/>
          </a:p>
        </p:txBody>
      </p:sp>
      <p:sp>
        <p:nvSpPr>
          <p:cNvPr id="4" name="Text Placeholder 3"/>
          <p:cNvSpPr>
            <a:spLocks noGrp="1"/>
          </p:cNvSpPr>
          <p:nvPr>
            <p:ph type="body" sz="half" idx="2"/>
          </p:nvPr>
        </p:nvSpPr>
        <p:spPr>
          <a:xfrm>
            <a:off x="1792288" y="5013176"/>
            <a:ext cx="5486400" cy="1656184"/>
          </a:xfrm>
        </p:spPr>
        <p:txBody>
          <a:bodyPr>
            <a:normAutofit fontScale="92500" lnSpcReduction="20000"/>
          </a:bodyPr>
          <a:lstStyle/>
          <a:p>
            <a:r>
              <a:rPr lang="en-GB" sz="1500" i="1" dirty="0" smtClean="0"/>
              <a:t>John Frederick Sackville, 3rd Duke of Dorset</a:t>
            </a:r>
            <a:r>
              <a:rPr lang="en-GB" sz="1500" dirty="0" smtClean="0"/>
              <a:t>. By Sir Joshua Reynolds, 1770.</a:t>
            </a:r>
            <a:endParaRPr lang="en-US" sz="1500" dirty="0" smtClean="0"/>
          </a:p>
          <a:p>
            <a:r>
              <a:rPr lang="en-GB" dirty="0" smtClean="0"/>
              <a:t> </a:t>
            </a:r>
            <a:endParaRPr lang="en-US" dirty="0" smtClean="0"/>
          </a:p>
          <a:p>
            <a:r>
              <a:rPr lang="en-GB" sz="1500" dirty="0" smtClean="0"/>
              <a:t>Thomas </a:t>
            </a:r>
            <a:r>
              <a:rPr lang="en-GB" sz="1500" dirty="0" err="1" smtClean="0"/>
              <a:t>Vialls</a:t>
            </a:r>
            <a:r>
              <a:rPr lang="en-GB" sz="1500" dirty="0" smtClean="0"/>
              <a:t>, a leading London </a:t>
            </a:r>
            <a:r>
              <a:rPr lang="en-GB" sz="1500" dirty="0" err="1" smtClean="0"/>
              <a:t>framemaker</a:t>
            </a:r>
            <a:r>
              <a:rPr lang="en-GB" sz="1500" dirty="0" smtClean="0"/>
              <a:t>, with premises close to Reynolds's studio, supplied the frame for this portrait for 25 guineas, not much compared with Reynolds's fee of 150 guineas for the portrait, but more than 2 ½  times the £10 that John Norris had charge for a frame of the same size in 1695.</a:t>
            </a:r>
            <a:endParaRPr lang="en-US" sz="1500" dirty="0" smtClean="0"/>
          </a:p>
          <a:p>
            <a:endParaRPr lang="en-US" dirty="0"/>
          </a:p>
        </p:txBody>
      </p:sp>
      <p:pic>
        <p:nvPicPr>
          <p:cNvPr id="7" name="Picture Placeholder 6" descr="Reynolds Duke of Dorset 63225.jpg"/>
          <p:cNvPicPr>
            <a:picLocks noGrp="1" noChangeAspect="1"/>
          </p:cNvPicPr>
          <p:nvPr>
            <p:ph type="pic" idx="1"/>
          </p:nvPr>
        </p:nvPicPr>
        <p:blipFill>
          <a:blip r:embed="rId2" cstate="print"/>
          <a:srcRect t="1960" b="1960"/>
          <a:stretch>
            <a:fillRect/>
          </a:stretch>
        </p:blipFill>
        <p:spPr>
          <a:xfrm>
            <a:off x="2987824" y="63809"/>
            <a:ext cx="3024336" cy="467168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Knole 255.jpg"/>
          <p:cNvPicPr>
            <a:picLocks noGrp="1" noChangeAspect="1"/>
          </p:cNvPicPr>
          <p:nvPr>
            <p:ph type="pic" idx="1"/>
          </p:nvPr>
        </p:nvPicPr>
        <p:blipFill>
          <a:blip r:embed="rId2" cstate="print"/>
          <a:srcRect/>
          <a:stretch>
            <a:fillRect/>
          </a:stretch>
        </p:blipFill>
        <p:spPr/>
      </p:pic>
      <p:sp>
        <p:nvSpPr>
          <p:cNvPr id="4" name="Text Placeholder 3"/>
          <p:cNvSpPr>
            <a:spLocks noGrp="1"/>
          </p:cNvSpPr>
          <p:nvPr>
            <p:ph type="body" sz="half" idx="2"/>
          </p:nvPr>
        </p:nvSpPr>
        <p:spPr>
          <a:xfrm>
            <a:off x="1792288" y="5157192"/>
            <a:ext cx="5486400" cy="1368152"/>
          </a:xfrm>
        </p:spPr>
        <p:txBody>
          <a:bodyPr>
            <a:normAutofit/>
          </a:bodyPr>
          <a:lstStyle/>
          <a:p>
            <a:r>
              <a:rPr lang="en-GB" i="1" dirty="0" smtClean="0"/>
              <a:t>John Frederick Sackville, 3rd Duke of Dorset</a:t>
            </a:r>
            <a:r>
              <a:rPr lang="en-GB" dirty="0" smtClean="0"/>
              <a:t>.</a:t>
            </a:r>
          </a:p>
          <a:p>
            <a:r>
              <a:rPr lang="en-GB" dirty="0" smtClean="0"/>
              <a:t>by Sir Joshua Reynolds, 1770 (detail)</a:t>
            </a:r>
          </a:p>
          <a:p>
            <a:r>
              <a:rPr lang="en-GB" dirty="0" err="1" smtClean="0"/>
              <a:t>Vialls</a:t>
            </a:r>
            <a:r>
              <a:rPr lang="en-GB" dirty="0" smtClean="0"/>
              <a:t> had a close working relationship with Reynolds, who probably played a significant part in framing the portrait, although no doubt the patron was also involved.</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3008313" cy="1872208"/>
          </a:xfrm>
        </p:spPr>
        <p:txBody>
          <a:bodyPr>
            <a:normAutofit/>
          </a:bodyPr>
          <a:lstStyle/>
          <a:p>
            <a:r>
              <a:rPr lang="en-GB" dirty="0" smtClean="0"/>
              <a:t/>
            </a:r>
            <a:br>
              <a:rPr lang="en-GB" dirty="0" smtClean="0"/>
            </a:br>
            <a:r>
              <a:rPr lang="en-GB" sz="1600" b="0" dirty="0" smtClean="0"/>
              <a:t>John Dudley, Duke of Northumberland,</a:t>
            </a:r>
            <a:br>
              <a:rPr lang="en-GB" sz="1600" b="0" dirty="0" smtClean="0"/>
            </a:br>
            <a:r>
              <a:rPr lang="en-GB" sz="1600" b="0" dirty="0" smtClean="0"/>
              <a:t>unknown artist, c.1607?</a:t>
            </a:r>
            <a:r>
              <a:rPr lang="en-GB" sz="1600" dirty="0" smtClean="0"/>
              <a:t> </a:t>
            </a:r>
            <a:r>
              <a:rPr lang="en-US" dirty="0" smtClean="0"/>
              <a:t/>
            </a:r>
            <a:br>
              <a:rPr lang="en-US" dirty="0" smtClean="0"/>
            </a:br>
            <a:endParaRPr lang="en-US" dirty="0"/>
          </a:p>
        </p:txBody>
      </p:sp>
      <p:pic>
        <p:nvPicPr>
          <p:cNvPr id="7" name="Picture Placeholder 6" descr="Parsons Duke of Northumberland 778409.jpg"/>
          <p:cNvPicPr>
            <a:picLocks noGrp="1" noChangeAspect="1"/>
          </p:cNvPicPr>
          <p:nvPr>
            <p:ph idx="1"/>
          </p:nvPr>
        </p:nvPicPr>
        <p:blipFill>
          <a:blip r:embed="rId2" cstate="print"/>
          <a:stretch>
            <a:fillRect/>
          </a:stretch>
        </p:blipFill>
        <p:spPr>
          <a:xfrm>
            <a:off x="4499991" y="997288"/>
            <a:ext cx="4050355" cy="4807976"/>
          </a:xfrm>
        </p:spPr>
      </p:pic>
      <p:sp>
        <p:nvSpPr>
          <p:cNvPr id="4" name="Text Placeholder 3"/>
          <p:cNvSpPr>
            <a:spLocks noGrp="1"/>
          </p:cNvSpPr>
          <p:nvPr>
            <p:ph type="body" sz="half" idx="2"/>
          </p:nvPr>
        </p:nvSpPr>
        <p:spPr>
          <a:xfrm>
            <a:off x="457200" y="2564904"/>
            <a:ext cx="3178696" cy="3672408"/>
          </a:xfrm>
        </p:spPr>
        <p:txBody>
          <a:bodyPr>
            <a:normAutofit/>
          </a:bodyPr>
          <a:lstStyle/>
          <a:p>
            <a:r>
              <a:rPr lang="en-GB" dirty="0" smtClean="0"/>
              <a:t>From a rare set of historical portraits of famous personages of the 16th century, painted on oak. </a:t>
            </a:r>
          </a:p>
          <a:p>
            <a:endParaRPr lang="en-GB" dirty="0" smtClean="0"/>
          </a:p>
          <a:p>
            <a:r>
              <a:rPr lang="en-GB" dirty="0" smtClean="0"/>
              <a:t>Probably commissioned by Thomas Sackville, 1st Earl of Dorset, in about 1607, when Paul Isaacson was paid £100 for painting what is now the Cartoon Gallery. </a:t>
            </a:r>
          </a:p>
          <a:p>
            <a:endParaRPr lang="en-GB" dirty="0" smtClean="0"/>
          </a:p>
          <a:p>
            <a:r>
              <a:rPr lang="en-GB" dirty="0" smtClean="0"/>
              <a:t>They were apparently hung in the Cartoon Gallery during the seventeenth century, perhaps high up at cornice level.</a:t>
            </a:r>
            <a:endParaRPr lang="en-US" dirty="0" smtClean="0"/>
          </a:p>
          <a:p>
            <a:r>
              <a:rPr lang="en-GB" dirty="0" smtClean="0"/>
              <a:t> </a:t>
            </a:r>
            <a:endParaRPr lang="en-US" dirty="0" smtClean="0"/>
          </a:p>
          <a:p>
            <a:endParaRPr lang="en-GB"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nole 37 etc details of fr.jpg"/>
          <p:cNvPicPr>
            <a:picLocks noGrp="1" noChangeAspect="1"/>
          </p:cNvPicPr>
          <p:nvPr>
            <p:ph type="pic" idx="1"/>
          </p:nvPr>
        </p:nvPicPr>
        <p:blipFill>
          <a:blip r:embed="rId2" cstate="print"/>
          <a:srcRect/>
          <a:stretch>
            <a:fillRect/>
          </a:stretch>
        </p:blipFill>
        <p:spPr/>
      </p:pic>
      <p:sp>
        <p:nvSpPr>
          <p:cNvPr id="8" name="Text Placeholder 7"/>
          <p:cNvSpPr>
            <a:spLocks noGrp="1"/>
          </p:cNvSpPr>
          <p:nvPr>
            <p:ph type="body" sz="half" idx="2"/>
          </p:nvPr>
        </p:nvSpPr>
        <p:spPr>
          <a:xfrm>
            <a:off x="1792288" y="5013176"/>
            <a:ext cx="5486400" cy="1584176"/>
          </a:xfrm>
        </p:spPr>
        <p:txBody>
          <a:bodyPr>
            <a:noAutofit/>
          </a:bodyPr>
          <a:lstStyle/>
          <a:p>
            <a:r>
              <a:rPr lang="en-GB" dirty="0" smtClean="0"/>
              <a:t>The ribbed frames are actually nailed on to the panels, a most unusual approach to framing, and the portraits appear to have been painted in their frames, c.1607. However, the inscribed ribbons attached to the top of each frame are much later. In May 1793 Francis Parsons, a portrait painter and picture restorer, charged 4 guineas a picture: 'For cleaning &amp; Repairing forty old portraits on </a:t>
            </a:r>
            <a:r>
              <a:rPr lang="en-GB" dirty="0" err="1" smtClean="0"/>
              <a:t>Pannels</a:t>
            </a:r>
            <a:r>
              <a:rPr lang="en-GB" dirty="0" smtClean="0"/>
              <a:t> . . . and the Frames mended and new Gilt, with Ribbons added to each Frame and </a:t>
            </a:r>
            <a:r>
              <a:rPr lang="en-GB" dirty="0" err="1" smtClean="0"/>
              <a:t>label'd</a:t>
            </a:r>
            <a:r>
              <a:rPr lang="en-GB" dirty="0" smtClean="0"/>
              <a:t> with the name and title of each portrait, and the Angle of each painted with ornaments'.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Knole 82.jpg"/>
          <p:cNvPicPr>
            <a:picLocks noGrp="1" noChangeAspect="1"/>
          </p:cNvPicPr>
          <p:nvPr>
            <p:ph type="pic" idx="1"/>
          </p:nvPr>
        </p:nvPicPr>
        <p:blipFill>
          <a:blip r:embed="rId2" cstate="print"/>
          <a:srcRect/>
          <a:stretch>
            <a:fillRect/>
          </a:stretch>
        </p:blipFill>
        <p:spPr/>
      </p:pic>
      <p:sp>
        <p:nvSpPr>
          <p:cNvPr id="4" name="Text Placeholder 3"/>
          <p:cNvSpPr>
            <a:spLocks noGrp="1"/>
          </p:cNvSpPr>
          <p:nvPr>
            <p:ph type="body" sz="half" idx="2"/>
          </p:nvPr>
        </p:nvSpPr>
        <p:spPr/>
        <p:txBody>
          <a:bodyPr/>
          <a:lstStyle/>
          <a:p>
            <a:r>
              <a:rPr lang="en-GB" dirty="0" smtClean="0"/>
              <a:t>Other ribbed frames, somewhat thicker and with larger corner leaves, can be found on a group of pictures of 16th-century reformers, including Luther, </a:t>
            </a:r>
            <a:r>
              <a:rPr lang="en-GB" dirty="0" err="1" smtClean="0"/>
              <a:t>Melancthon</a:t>
            </a:r>
            <a:r>
              <a:rPr lang="en-GB" dirty="0" smtClean="0"/>
              <a:t>, </a:t>
            </a:r>
            <a:r>
              <a:rPr lang="en-GB" dirty="0" err="1" smtClean="0"/>
              <a:t>Pomeranus</a:t>
            </a:r>
            <a:r>
              <a:rPr lang="en-GB" dirty="0" smtClean="0"/>
              <a:t>  at the entrance to the gallery.</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283742"/>
          </a:xfrm>
        </p:spPr>
        <p:txBody>
          <a:bodyPr>
            <a:normAutofit/>
          </a:bodyPr>
          <a:lstStyle/>
          <a:p>
            <a:r>
              <a:rPr lang="en-GB" sz="1800" dirty="0" smtClean="0"/>
              <a:t>Portraits for ambassadors</a:t>
            </a:r>
            <a:br>
              <a:rPr lang="en-GB" sz="1800" dirty="0" smtClean="0"/>
            </a:br>
            <a:r>
              <a:rPr lang="en-GB" sz="1800" dirty="0" smtClean="0"/>
              <a:t/>
            </a:r>
            <a:br>
              <a:rPr lang="en-GB" sz="1800" dirty="0" smtClean="0"/>
            </a:br>
            <a:endParaRPr lang="en-US" sz="1800" dirty="0"/>
          </a:p>
        </p:txBody>
      </p:sp>
      <p:pic>
        <p:nvPicPr>
          <p:cNvPr id="5" name="Content Placeholder 4" descr="Knole 6.jpg"/>
          <p:cNvPicPr>
            <a:picLocks noGrp="1" noChangeAspect="1"/>
          </p:cNvPicPr>
          <p:nvPr>
            <p:ph idx="1"/>
          </p:nvPr>
        </p:nvPicPr>
        <p:blipFill>
          <a:blip r:embed="rId2" cstate="print"/>
          <a:stretch>
            <a:fillRect/>
          </a:stretch>
        </p:blipFill>
        <p:spPr>
          <a:xfrm>
            <a:off x="4211960" y="692696"/>
            <a:ext cx="3978345" cy="5853113"/>
          </a:xfrm>
        </p:spPr>
      </p:pic>
      <p:sp>
        <p:nvSpPr>
          <p:cNvPr id="4" name="Text Placeholder 3"/>
          <p:cNvSpPr>
            <a:spLocks noGrp="1"/>
          </p:cNvSpPr>
          <p:nvPr>
            <p:ph type="body" sz="half" idx="2"/>
          </p:nvPr>
        </p:nvSpPr>
        <p:spPr>
          <a:xfrm>
            <a:off x="457200" y="1556792"/>
            <a:ext cx="3008313" cy="4569371"/>
          </a:xfrm>
        </p:spPr>
        <p:txBody>
          <a:bodyPr/>
          <a:lstStyle/>
          <a:p>
            <a:r>
              <a:rPr lang="en-GB" i="1" dirty="0" smtClean="0"/>
              <a:t>George IV as Prince Regent</a:t>
            </a:r>
            <a:r>
              <a:rPr lang="en-GB" dirty="0" smtClean="0"/>
              <a:t>, studio of Sir Thomas Lawrence</a:t>
            </a:r>
          </a:p>
          <a:p>
            <a:endParaRPr lang="en-GB" dirty="0" smtClean="0"/>
          </a:p>
          <a:p>
            <a:r>
              <a:rPr lang="en-GB" dirty="0" smtClean="0"/>
              <a:t>Probably the portrait of the Prince for which Charles Lord Whitworth, second husband of </a:t>
            </a:r>
            <a:r>
              <a:rPr lang="en-GB" dirty="0" err="1" smtClean="0"/>
              <a:t>Arabella</a:t>
            </a:r>
            <a:r>
              <a:rPr lang="en-GB" dirty="0" smtClean="0"/>
              <a:t> Cope, Duchess of Dorset, paid Lawrence £420 in 1817, and a further £45 for the massive frame. The frame pattern is one favoured by the artist in the 1810s. The brilliance of the gilding is now obscured by later bronzing, probably applied to hide damage to the compo foliage and leaf ornament. </a:t>
            </a: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3008313" cy="923702"/>
          </a:xfrm>
        </p:spPr>
        <p:txBody>
          <a:bodyPr/>
          <a:lstStyle/>
          <a:p>
            <a:r>
              <a:rPr lang="en-GB" sz="1800" dirty="0" smtClean="0"/>
              <a:t>Portraits for ambassadors</a:t>
            </a:r>
            <a:r>
              <a:rPr lang="en-US" dirty="0" smtClean="0"/>
              <a:t/>
            </a:r>
            <a:br>
              <a:rPr lang="en-US" dirty="0" smtClean="0"/>
            </a:br>
            <a:endParaRPr lang="en-US" dirty="0"/>
          </a:p>
        </p:txBody>
      </p:sp>
      <p:pic>
        <p:nvPicPr>
          <p:cNvPr id="8" name="Content Placeholder 7" descr="Knole 5.jpg"/>
          <p:cNvPicPr>
            <a:picLocks noGrp="1" noChangeAspect="1"/>
          </p:cNvPicPr>
          <p:nvPr>
            <p:ph idx="1"/>
          </p:nvPr>
        </p:nvPicPr>
        <p:blipFill>
          <a:blip r:embed="rId2" cstate="print"/>
          <a:stretch>
            <a:fillRect/>
          </a:stretch>
        </p:blipFill>
        <p:spPr>
          <a:xfrm>
            <a:off x="4355976" y="548680"/>
            <a:ext cx="4185249" cy="5853113"/>
          </a:xfrm>
        </p:spPr>
      </p:pic>
      <p:sp>
        <p:nvSpPr>
          <p:cNvPr id="7" name="Text Placeholder 6"/>
          <p:cNvSpPr>
            <a:spLocks noGrp="1"/>
          </p:cNvSpPr>
          <p:nvPr>
            <p:ph type="body" sz="half" idx="2"/>
          </p:nvPr>
        </p:nvSpPr>
        <p:spPr>
          <a:xfrm>
            <a:off x="457200" y="1124744"/>
            <a:ext cx="3610744" cy="5256584"/>
          </a:xfrm>
        </p:spPr>
        <p:txBody>
          <a:bodyPr>
            <a:normAutofit fontScale="92500" lnSpcReduction="20000"/>
          </a:bodyPr>
          <a:lstStyle/>
          <a:p>
            <a:r>
              <a:rPr lang="en-GB" dirty="0" smtClean="0"/>
              <a:t> </a:t>
            </a:r>
            <a:endParaRPr lang="en-US" dirty="0" smtClean="0"/>
          </a:p>
          <a:p>
            <a:r>
              <a:rPr lang="en-GB" sz="1700" i="1" dirty="0" smtClean="0"/>
              <a:t>George III</a:t>
            </a:r>
            <a:r>
              <a:rPr lang="en-GB" sz="1700" dirty="0" smtClean="0"/>
              <a:t> , Lawrence studio, to a pattern pioneered by Lawrence's predecessor as Painter to the King, Sir Joshua Reynolds. </a:t>
            </a:r>
          </a:p>
          <a:p>
            <a:endParaRPr lang="en-GB" dirty="0" smtClean="0"/>
          </a:p>
          <a:p>
            <a:r>
              <a:rPr lang="en-GB" dirty="0" smtClean="0"/>
              <a:t>Probably supplied to Lord Whitworth following his appointment as Ambassador to the French Republic in 1802. Such portraits were standard issue to ambassadors, and came with frames made by William Adair, carver and gilder to the King.</a:t>
            </a:r>
          </a:p>
          <a:p>
            <a:r>
              <a:rPr lang="en-GB" dirty="0" smtClean="0"/>
              <a:t> </a:t>
            </a:r>
          </a:p>
          <a:p>
            <a:r>
              <a:rPr lang="en-GB" dirty="0" smtClean="0"/>
              <a:t>Such portraits served a symbolic function only hinted at by the appearance along the top of the frame of the crown, the Scottish thistle and the English rose. The portraits issued to ambassadors are described in the Lord Chamberlain's Order Book as 'to be set up under the State, as has been usual on such like occasions'. The State, or canopy of state, beneath which the portrait of the King was hung, was part of the apparatus of official occasions at which the ambassador, when enthroned beneath the canopy, was conceptually transmuted from the King's representative into the King himself. The portrait in its gilt frame would have been seen against the crimson silk damask of the backcloth of the canopy; the frame needed to lend magnificence to the occasion.</a:t>
            </a: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1600" dirty="0"/>
          </a:p>
        </p:txBody>
      </p:sp>
      <p:pic>
        <p:nvPicPr>
          <p:cNvPr id="6" name="Picture Placeholder 5" descr="Knole Dorset 1st.jpg"/>
          <p:cNvPicPr>
            <a:picLocks noGrp="1" noChangeAspect="1"/>
          </p:cNvPicPr>
          <p:nvPr>
            <p:ph type="pic" idx="1"/>
          </p:nvPr>
        </p:nvPicPr>
        <p:blipFill>
          <a:blip r:embed="rId2" cstate="print"/>
          <a:srcRect t="485" b="485"/>
          <a:stretch>
            <a:fillRect/>
          </a:stretch>
        </p:blipFill>
        <p:spPr>
          <a:xfrm>
            <a:off x="2771800" y="612774"/>
            <a:ext cx="3685810" cy="4579875"/>
          </a:xfrm>
        </p:spPr>
      </p:pic>
      <p:sp>
        <p:nvSpPr>
          <p:cNvPr id="4" name="Text Placeholder 3"/>
          <p:cNvSpPr>
            <a:spLocks noGrp="1"/>
          </p:cNvSpPr>
          <p:nvPr>
            <p:ph type="body" sz="half" idx="2"/>
          </p:nvPr>
        </p:nvSpPr>
        <p:spPr/>
        <p:txBody>
          <a:bodyPr/>
          <a:lstStyle/>
          <a:p>
            <a:r>
              <a:rPr lang="en-GB" b="1" dirty="0" smtClean="0"/>
              <a:t>Thomas Sackville,  </a:t>
            </a:r>
            <a:r>
              <a:rPr lang="en-GB" b="1" dirty="0" err="1" smtClean="0"/>
              <a:t>Ist</a:t>
            </a:r>
            <a:r>
              <a:rPr lang="en-GB" b="1" dirty="0" smtClean="0"/>
              <a:t> Earl of Dorset, formerly attributed to John de </a:t>
            </a:r>
            <a:r>
              <a:rPr lang="en-GB" b="1" dirty="0" err="1" smtClean="0"/>
              <a:t>Critz</a:t>
            </a:r>
            <a:r>
              <a:rPr lang="en-GB" b="1" dirty="0" smtClean="0"/>
              <a:t> </a:t>
            </a:r>
          </a:p>
          <a:p>
            <a:r>
              <a:rPr lang="en-GB" dirty="0" smtClean="0"/>
              <a:t>He remodelled the mediaeval house at </a:t>
            </a:r>
            <a:r>
              <a:rPr lang="en-GB" dirty="0" err="1" smtClean="0"/>
              <a:t>Knole</a:t>
            </a:r>
            <a:r>
              <a:rPr lang="en-GB" dirty="0" smtClean="0"/>
              <a:t> soon after coming into possession in 1603.</a:t>
            </a: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Knole 5 detail of frame.jpg"/>
          <p:cNvPicPr>
            <a:picLocks noGrp="1" noChangeAspect="1"/>
          </p:cNvPicPr>
          <p:nvPr>
            <p:ph idx="1"/>
          </p:nvPr>
        </p:nvPicPr>
        <p:blipFill>
          <a:blip r:embed="rId2" cstate="print"/>
          <a:stretch>
            <a:fillRect/>
          </a:stretch>
        </p:blipFill>
        <p:spPr>
          <a:xfrm>
            <a:off x="3563888" y="1556792"/>
            <a:ext cx="5111750" cy="3833813"/>
          </a:xfrm>
        </p:spPr>
      </p:pic>
      <p:sp>
        <p:nvSpPr>
          <p:cNvPr id="4" name="Text Placeholder 3"/>
          <p:cNvSpPr>
            <a:spLocks noGrp="1"/>
          </p:cNvSpPr>
          <p:nvPr>
            <p:ph type="body" sz="half" idx="2"/>
          </p:nvPr>
        </p:nvSpPr>
        <p:spPr/>
        <p:txBody>
          <a:bodyPr>
            <a:normAutofit/>
          </a:bodyPr>
          <a:lstStyle/>
          <a:p>
            <a:r>
              <a:rPr lang="en-GB" sz="1600" i="1" dirty="0" smtClean="0"/>
              <a:t>George III</a:t>
            </a:r>
            <a:r>
              <a:rPr lang="en-GB" sz="1600" dirty="0" smtClean="0"/>
              <a:t> , Lawrence studio (detail)</a:t>
            </a:r>
            <a:endParaRPr lang="en-US"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3008313" cy="792088"/>
          </a:xfrm>
        </p:spPr>
        <p:txBody>
          <a:bodyPr>
            <a:normAutofit fontScale="90000"/>
          </a:bodyPr>
          <a:lstStyle/>
          <a:p>
            <a:r>
              <a:rPr lang="en-GB" sz="1600" dirty="0" smtClean="0"/>
              <a:t/>
            </a:r>
            <a:br>
              <a:rPr lang="en-GB" sz="1600" dirty="0" smtClean="0"/>
            </a:br>
            <a:r>
              <a:rPr lang="en-GB" sz="1600" dirty="0" smtClean="0"/>
              <a:t/>
            </a:r>
            <a:br>
              <a:rPr lang="en-GB" sz="1600" dirty="0" smtClean="0"/>
            </a:br>
            <a:r>
              <a:rPr lang="en-GB" sz="1600" dirty="0" smtClean="0"/>
              <a:t> </a:t>
            </a:r>
            <a:endParaRPr lang="en-US" sz="1600" dirty="0"/>
          </a:p>
        </p:txBody>
      </p:sp>
      <p:pic>
        <p:nvPicPr>
          <p:cNvPr id="5" name="Content Placeholder 4" descr="Adair label.jpg"/>
          <p:cNvPicPr>
            <a:picLocks noGrp="1" noChangeAspect="1"/>
          </p:cNvPicPr>
          <p:nvPr>
            <p:ph idx="1"/>
          </p:nvPr>
        </p:nvPicPr>
        <p:blipFill>
          <a:blip r:embed="rId2" cstate="print"/>
          <a:stretch>
            <a:fillRect/>
          </a:stretch>
        </p:blipFill>
        <p:spPr>
          <a:xfrm>
            <a:off x="4210000" y="1196752"/>
            <a:ext cx="3890392" cy="5417052"/>
          </a:xfrm>
        </p:spPr>
      </p:pic>
      <p:sp>
        <p:nvSpPr>
          <p:cNvPr id="4" name="Text Placeholder 3"/>
          <p:cNvSpPr>
            <a:spLocks noGrp="1"/>
          </p:cNvSpPr>
          <p:nvPr>
            <p:ph type="body" sz="half" idx="2"/>
          </p:nvPr>
        </p:nvSpPr>
        <p:spPr>
          <a:xfrm>
            <a:off x="457200" y="1124744"/>
            <a:ext cx="3322712" cy="5001419"/>
          </a:xfrm>
        </p:spPr>
        <p:txBody>
          <a:bodyPr/>
          <a:lstStyle/>
          <a:p>
            <a:r>
              <a:rPr lang="en-GB" dirty="0" smtClean="0"/>
              <a:t>Royal portraits framed by Adair include George III and Queen Charlotte at </a:t>
            </a:r>
            <a:r>
              <a:rPr lang="en-GB" dirty="0" err="1" smtClean="0"/>
              <a:t>Knole</a:t>
            </a:r>
            <a:r>
              <a:rPr lang="en-GB" dirty="0" smtClean="0"/>
              <a:t>, probably supplied to Lord Whitworth in 1802. The frames were included in Adair’s bill, dated 9 March 1803, for £108.8s.6d.</a:t>
            </a:r>
          </a:p>
          <a:p>
            <a:endParaRPr lang="en-GB" dirty="0" smtClean="0"/>
          </a:p>
          <a:p>
            <a:r>
              <a:rPr lang="en-GB" dirty="0" smtClean="0"/>
              <a:t>That of George III has his maker’s label on the back:</a:t>
            </a:r>
          </a:p>
          <a:p>
            <a:endParaRPr lang="en-GB" dirty="0" smtClean="0"/>
          </a:p>
          <a:p>
            <a:pPr algn="ctr"/>
            <a:r>
              <a:rPr lang="en-GB" sz="1600" i="1" dirty="0" smtClean="0"/>
              <a:t>Adair</a:t>
            </a:r>
          </a:p>
          <a:p>
            <a:pPr algn="ctr"/>
            <a:r>
              <a:rPr lang="en-GB" i="1" dirty="0" smtClean="0"/>
              <a:t>CARVER</a:t>
            </a:r>
            <a:r>
              <a:rPr lang="en-GB" dirty="0" smtClean="0"/>
              <a:t> and </a:t>
            </a:r>
            <a:r>
              <a:rPr lang="en-GB" i="1" dirty="0" smtClean="0"/>
              <a:t>GILDER</a:t>
            </a:r>
          </a:p>
          <a:p>
            <a:pPr algn="ctr"/>
            <a:r>
              <a:rPr lang="en-GB" dirty="0" smtClean="0"/>
              <a:t>To Their MAJESTIES</a:t>
            </a:r>
          </a:p>
          <a:p>
            <a:pPr algn="ctr"/>
            <a:r>
              <a:rPr lang="en-GB" i="1" dirty="0" smtClean="0"/>
              <a:t>No 47 Brewer  Street</a:t>
            </a:r>
          </a:p>
          <a:p>
            <a:pPr algn="ctr"/>
            <a:r>
              <a:rPr lang="en-GB" i="1" dirty="0" smtClean="0"/>
              <a:t>opposite .... Street</a:t>
            </a:r>
          </a:p>
          <a:p>
            <a:pPr algn="ctr"/>
            <a:r>
              <a:rPr lang="en-GB" dirty="0" smtClean="0"/>
              <a:t>LONDON</a:t>
            </a:r>
          </a:p>
          <a:p>
            <a:pPr algn="ctr"/>
            <a:r>
              <a:rPr lang="en-GB" i="1" dirty="0" smtClean="0"/>
              <a:t>NB Carving &amp; Gilding in</a:t>
            </a:r>
          </a:p>
          <a:p>
            <a:pPr algn="ctr"/>
            <a:r>
              <a:rPr lang="en-GB" i="1" dirty="0" smtClean="0"/>
              <a:t>All their Branches</a:t>
            </a:r>
            <a:endParaRPr lang="en-US"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898776" cy="1571774"/>
          </a:xfrm>
        </p:spPr>
        <p:txBody>
          <a:bodyPr>
            <a:normAutofit/>
          </a:bodyPr>
          <a:lstStyle/>
          <a:p>
            <a:r>
              <a:rPr lang="en-GB" sz="1600" dirty="0" smtClean="0"/>
              <a:t>A Guide to Picture Frames at </a:t>
            </a:r>
            <a:r>
              <a:rPr lang="en-GB" sz="1600" dirty="0" err="1" smtClean="0"/>
              <a:t>Knole</a:t>
            </a:r>
            <a:endParaRPr lang="en-US" sz="1600" dirty="0"/>
          </a:p>
        </p:txBody>
      </p:sp>
      <p:sp>
        <p:nvSpPr>
          <p:cNvPr id="6" name="Text Placeholder 5"/>
          <p:cNvSpPr>
            <a:spLocks noGrp="1"/>
          </p:cNvSpPr>
          <p:nvPr>
            <p:ph type="body" sz="half" idx="2"/>
          </p:nvPr>
        </p:nvSpPr>
        <p:spPr>
          <a:xfrm>
            <a:off x="457200" y="2276872"/>
            <a:ext cx="3008313" cy="3849291"/>
          </a:xfrm>
        </p:spPr>
        <p:txBody>
          <a:bodyPr/>
          <a:lstStyle/>
          <a:p>
            <a:r>
              <a:rPr lang="en-GB" dirty="0" smtClean="0"/>
              <a:t>A room-by-room guide on the National Portrait Gallery website allowing anyone to explore the collection of picture frames on site at </a:t>
            </a:r>
            <a:r>
              <a:rPr lang="en-GB" dirty="0" err="1" smtClean="0"/>
              <a:t>Knole</a:t>
            </a:r>
            <a:r>
              <a:rPr lang="en-GB" dirty="0" smtClean="0"/>
              <a:t> or from a distance.</a:t>
            </a:r>
          </a:p>
          <a:p>
            <a:endParaRPr lang="en-GB" dirty="0" smtClean="0"/>
          </a:p>
          <a:p>
            <a:r>
              <a:rPr lang="en-US" dirty="0" smtClean="0">
                <a:hlinkClick r:id="rId2"/>
              </a:rPr>
              <a:t>www.npg.org.uk/research/programmes/the-art-of-the-picture-frame/guides-knole.php</a:t>
            </a:r>
            <a:r>
              <a:rPr lang="en-US" dirty="0" smtClean="0"/>
              <a:t>    </a:t>
            </a:r>
          </a:p>
          <a:p>
            <a:endParaRPr lang="en-GB" dirty="0" smtClean="0"/>
          </a:p>
          <a:p>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3635896" y="2276872"/>
            <a:ext cx="5111750" cy="408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600" b="1" dirty="0" smtClean="0"/>
              <a:t>Beyond the </a:t>
            </a:r>
            <a:r>
              <a:rPr lang="en-GB" sz="1600" b="1" dirty="0" err="1" smtClean="0"/>
              <a:t>Knole</a:t>
            </a:r>
            <a:r>
              <a:rPr lang="en-GB" sz="1600" b="1" dirty="0" smtClean="0"/>
              <a:t> collection</a:t>
            </a:r>
            <a:r>
              <a:rPr lang="en-GB" sz="1800" b="1" dirty="0" smtClean="0"/>
              <a:t/>
            </a:r>
            <a:br>
              <a:rPr lang="en-GB" sz="1800" b="1" dirty="0" smtClean="0"/>
            </a:br>
            <a:r>
              <a:rPr lang="en-US" sz="1800" dirty="0" smtClean="0"/>
              <a:t/>
            </a:r>
            <a:br>
              <a:rPr lang="en-US" sz="1800" dirty="0" smtClean="0"/>
            </a:br>
            <a:endParaRPr lang="en-US" sz="1800" dirty="0"/>
          </a:p>
        </p:txBody>
      </p:sp>
      <p:sp>
        <p:nvSpPr>
          <p:cNvPr id="3" name="Content Placeholder 2"/>
          <p:cNvSpPr>
            <a:spLocks noGrp="1"/>
          </p:cNvSpPr>
          <p:nvPr>
            <p:ph idx="1"/>
          </p:nvPr>
        </p:nvSpPr>
        <p:spPr/>
        <p:txBody>
          <a:bodyPr>
            <a:normAutofit fontScale="55000" lnSpcReduction="20000"/>
          </a:bodyPr>
          <a:lstStyle/>
          <a:p>
            <a:pPr>
              <a:buNone/>
            </a:pPr>
            <a:endParaRPr lang="en-GB" sz="2900" dirty="0" smtClean="0"/>
          </a:p>
          <a:p>
            <a:pPr>
              <a:buNone/>
            </a:pPr>
            <a:endParaRPr lang="en-GB" sz="2900" dirty="0" smtClean="0"/>
          </a:p>
          <a:p>
            <a:pPr>
              <a:buNone/>
            </a:pPr>
            <a:r>
              <a:rPr lang="en-GB" sz="2500" b="1" dirty="0" smtClean="0"/>
              <a:t>The questions one should in examining frames on British portraits:</a:t>
            </a:r>
          </a:p>
          <a:p>
            <a:pPr>
              <a:buNone/>
            </a:pPr>
            <a:r>
              <a:rPr lang="en-GB" dirty="0" smtClean="0"/>
              <a:t> </a:t>
            </a:r>
            <a:endParaRPr lang="en-US" dirty="0" smtClean="0"/>
          </a:p>
          <a:p>
            <a:pPr lvl="1">
              <a:buNone/>
            </a:pPr>
            <a:r>
              <a:rPr lang="en-GB" sz="2500" dirty="0" smtClean="0"/>
              <a:t>1. Was the frame made for the picture? And has it been altered? Look at the materials and the construction.</a:t>
            </a:r>
            <a:endParaRPr lang="en-US" sz="2500" dirty="0" smtClean="0"/>
          </a:p>
          <a:p>
            <a:pPr lvl="1">
              <a:buNone/>
            </a:pPr>
            <a:r>
              <a:rPr lang="en-GB" sz="2500" dirty="0" smtClean="0"/>
              <a:t> </a:t>
            </a:r>
            <a:endParaRPr lang="en-US" sz="2500" dirty="0" smtClean="0"/>
          </a:p>
          <a:p>
            <a:pPr lvl="1">
              <a:buNone/>
            </a:pPr>
            <a:r>
              <a:rPr lang="en-GB" sz="2500" dirty="0" smtClean="0"/>
              <a:t>2. Does it appear to be original or contemporary with the picture?</a:t>
            </a:r>
          </a:p>
          <a:p>
            <a:pPr lvl="1">
              <a:buNone/>
            </a:pPr>
            <a:endParaRPr lang="en-GB" sz="2500" dirty="0" smtClean="0"/>
          </a:p>
          <a:p>
            <a:pPr lvl="1">
              <a:buNone/>
            </a:pPr>
            <a:r>
              <a:rPr lang="en-GB" sz="2500" dirty="0" smtClean="0"/>
              <a:t>3. Is it labelled on the reverse or otherwise documented?</a:t>
            </a:r>
            <a:endParaRPr lang="en-US" sz="2500" dirty="0" smtClean="0"/>
          </a:p>
          <a:p>
            <a:pPr lvl="1">
              <a:buNone/>
            </a:pPr>
            <a:r>
              <a:rPr lang="en-GB" sz="2500" dirty="0" smtClean="0"/>
              <a:t> </a:t>
            </a:r>
            <a:endParaRPr lang="en-US" sz="2500" dirty="0" smtClean="0"/>
          </a:p>
          <a:p>
            <a:pPr lvl="1">
              <a:buNone/>
            </a:pPr>
            <a:r>
              <a:rPr lang="en-GB" sz="2500" dirty="0" smtClean="0"/>
              <a:t>4. Could it has been framed by the artist? Does it look like other frames on the artist’s work?</a:t>
            </a:r>
            <a:endParaRPr lang="en-US" sz="2500" dirty="0" smtClean="0"/>
          </a:p>
          <a:p>
            <a:pPr lvl="1">
              <a:buNone/>
            </a:pPr>
            <a:r>
              <a:rPr lang="en-GB" sz="2500" dirty="0" smtClean="0"/>
              <a:t> </a:t>
            </a:r>
            <a:endParaRPr lang="en-US" sz="2500" dirty="0" smtClean="0"/>
          </a:p>
          <a:p>
            <a:pPr lvl="1">
              <a:buNone/>
            </a:pPr>
            <a:r>
              <a:rPr lang="en-GB" sz="2500" dirty="0" smtClean="0"/>
              <a:t>5. Could it have been framed by the sitter/patron/owner? Does it look like other frames made for the same patron?</a:t>
            </a:r>
            <a:endParaRPr lang="en-US" sz="2500" dirty="0" smtClean="0"/>
          </a:p>
          <a:p>
            <a:pPr lvl="1">
              <a:buNone/>
            </a:pPr>
            <a:r>
              <a:rPr lang="en-GB" sz="2500" dirty="0" smtClean="0"/>
              <a:t> </a:t>
            </a:r>
            <a:endParaRPr lang="en-US" sz="2500" dirty="0" smtClean="0"/>
          </a:p>
          <a:p>
            <a:pPr lvl="1">
              <a:buNone/>
            </a:pPr>
            <a:r>
              <a:rPr lang="en-GB" sz="2500" dirty="0" smtClean="0"/>
              <a:t>6. Could it have been framed by a dealer or subsequent owner? Are there other frames of this sort?</a:t>
            </a:r>
            <a:endParaRPr lang="en-US" sz="2500"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1800" b="0" dirty="0" smtClean="0"/>
              <a:t>Copt Hall, Essex </a:t>
            </a:r>
            <a:r>
              <a:rPr lang="en-GB" sz="1400" b="0" dirty="0" smtClean="0"/>
              <a:t>(now demolished)</a:t>
            </a:r>
            <a:r>
              <a:rPr lang="en-US" sz="1400" dirty="0" smtClean="0"/>
              <a:t/>
            </a:r>
            <a:br>
              <a:rPr lang="en-US" sz="1400" dirty="0" smtClean="0"/>
            </a:br>
            <a:endParaRPr lang="en-US" sz="1600" dirty="0"/>
          </a:p>
        </p:txBody>
      </p:sp>
      <p:pic>
        <p:nvPicPr>
          <p:cNvPr id="5" name="Picture Placeholder 4" descr="Copt Hall.jpg"/>
          <p:cNvPicPr>
            <a:picLocks noGrp="1" noChangeAspect="1"/>
          </p:cNvPicPr>
          <p:nvPr>
            <p:ph type="pic" idx="1"/>
          </p:nvPr>
        </p:nvPicPr>
        <p:blipFill>
          <a:blip r:embed="rId2" cstate="print"/>
          <a:srcRect/>
          <a:stretch>
            <a:fillRect/>
          </a:stretch>
        </p:blipFill>
        <p:spPr/>
      </p:pic>
      <p:sp>
        <p:nvSpPr>
          <p:cNvPr id="4" name="Text Placeholder 3"/>
          <p:cNvSpPr>
            <a:spLocks noGrp="1"/>
          </p:cNvSpPr>
          <p:nvPr>
            <p:ph type="body" sz="half" idx="2"/>
          </p:nvPr>
        </p:nvSpPr>
        <p:spPr/>
        <p:txBody>
          <a:bodyPr>
            <a:normAutofit/>
          </a:bodyPr>
          <a:lstStyle/>
          <a:p>
            <a:r>
              <a:rPr lang="en-GB" dirty="0" smtClean="0"/>
              <a:t>Many of the pictures now at </a:t>
            </a:r>
            <a:r>
              <a:rPr lang="en-GB" dirty="0" err="1" smtClean="0"/>
              <a:t>Knole</a:t>
            </a:r>
            <a:r>
              <a:rPr lang="en-GB" dirty="0" smtClean="0"/>
              <a:t> were collected by Lionel </a:t>
            </a:r>
            <a:r>
              <a:rPr lang="en-GB" dirty="0" err="1" smtClean="0"/>
              <a:t>Cranfield</a:t>
            </a:r>
            <a:r>
              <a:rPr lang="en-GB" dirty="0" smtClean="0"/>
              <a:t>, 1st Earl of Middlesex, Lord Treasurer to King James I.</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1814"/>
          </a:xfrm>
        </p:spPr>
        <p:txBody>
          <a:bodyPr>
            <a:normAutofit/>
          </a:bodyPr>
          <a:lstStyle/>
          <a:p>
            <a:r>
              <a:rPr lang="en-GB" sz="1400" dirty="0" smtClean="0"/>
              <a:t/>
            </a:r>
            <a:br>
              <a:rPr lang="en-GB" sz="1400" dirty="0" smtClean="0"/>
            </a:br>
            <a:r>
              <a:rPr lang="en-GB" sz="1600" b="0" dirty="0" smtClean="0"/>
              <a:t>Francis </a:t>
            </a:r>
            <a:r>
              <a:rPr lang="en-GB" sz="1600" b="0" dirty="0" err="1" smtClean="0"/>
              <a:t>Cranfield</a:t>
            </a:r>
            <a:r>
              <a:rPr lang="en-GB" sz="1600" b="0" dirty="0" smtClean="0"/>
              <a:t>, daughter to the Earl of Middlesex, by Anthony van </a:t>
            </a:r>
            <a:r>
              <a:rPr lang="en-GB" sz="1600" b="0" dirty="0" err="1" smtClean="0"/>
              <a:t>Dyck</a:t>
            </a:r>
            <a:r>
              <a:rPr lang="en-GB" sz="1600" b="0" dirty="0" smtClean="0"/>
              <a:t>, c.1636.</a:t>
            </a:r>
            <a:r>
              <a:rPr lang="en-US" sz="1050" dirty="0" smtClean="0"/>
              <a:t/>
            </a:r>
            <a:br>
              <a:rPr lang="en-US" sz="1050" dirty="0" smtClean="0"/>
            </a:br>
            <a:r>
              <a:rPr lang="en-US" sz="1100" b="0" dirty="0" smtClean="0"/>
              <a:t/>
            </a:r>
            <a:br>
              <a:rPr lang="en-US" sz="1100" b="0" dirty="0" smtClean="0"/>
            </a:br>
            <a:r>
              <a:rPr lang="en-GB" sz="1400" b="0" dirty="0" smtClean="0"/>
              <a:t>She married the future 5th Earl of Dorset in 1637 so eventually bringing Copt Hall to the Earls of Dorset .</a:t>
            </a:r>
            <a:endParaRPr lang="en-US" sz="1400" b="0" dirty="0"/>
          </a:p>
        </p:txBody>
      </p:sp>
      <p:pic>
        <p:nvPicPr>
          <p:cNvPr id="8" name="Picture Placeholder 7" descr="Knole Cranfield.jpg"/>
          <p:cNvPicPr>
            <a:picLocks noGrp="1" noChangeAspect="1"/>
          </p:cNvPicPr>
          <p:nvPr>
            <p:ph idx="1"/>
          </p:nvPr>
        </p:nvPicPr>
        <p:blipFill>
          <a:blip r:embed="rId2" cstate="print"/>
          <a:stretch>
            <a:fillRect/>
          </a:stretch>
        </p:blipFill>
        <p:spPr>
          <a:xfrm>
            <a:off x="4236593" y="553942"/>
            <a:ext cx="3788664" cy="5291328"/>
          </a:xfrm>
        </p:spPr>
      </p:pic>
      <p:sp>
        <p:nvSpPr>
          <p:cNvPr id="5" name="Text Placeholder 4"/>
          <p:cNvSpPr>
            <a:spLocks noGrp="1"/>
          </p:cNvSpPr>
          <p:nvPr>
            <p:ph type="body" sz="half" idx="2"/>
          </p:nvPr>
        </p:nvSpPr>
        <p:spPr>
          <a:xfrm>
            <a:off x="457200" y="2996952"/>
            <a:ext cx="3008313" cy="3129211"/>
          </a:xfrm>
        </p:spPr>
        <p:txBody>
          <a:bodyPr/>
          <a:lstStyle/>
          <a:p>
            <a:pPr lvl="0"/>
            <a:r>
              <a:rPr lang="en-GB" dirty="0" smtClean="0"/>
              <a:t>The frame is contemporary but not original to the picture. With its paired volutes at all four centres and dense scrolling foliage running to the rope-tied triple-bud corners , it is a good example of a classic 1630s frame type. It is found elsewhere on a smaller scale (e.g., at Ham and </a:t>
            </a:r>
            <a:r>
              <a:rPr lang="en-GB" dirty="0" err="1" smtClean="0"/>
              <a:t>Claydon</a:t>
            </a:r>
            <a:r>
              <a:rPr lang="en-GB" dirty="0" smtClean="0"/>
              <a:t>). This is a distinctive English frame style which is distantly indebted to ‘</a:t>
            </a:r>
            <a:r>
              <a:rPr lang="en-GB" dirty="0" err="1" smtClean="0"/>
              <a:t>Sansovino</a:t>
            </a:r>
            <a:r>
              <a:rPr lang="en-GB" dirty="0" smtClean="0"/>
              <a:t>’ and other Venetian frames, characterised by the sculptural use of large-scale scrolls and volutes, often with festoons of fruit.</a:t>
            </a:r>
          </a:p>
          <a:p>
            <a:endParaRPr lang="en-GB" i="1"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562074"/>
          </a:xfrm>
        </p:spPr>
        <p:txBody>
          <a:bodyPr>
            <a:normAutofit/>
          </a:bodyPr>
          <a:lstStyle/>
          <a:p>
            <a:r>
              <a:rPr lang="en-GB" sz="1800" dirty="0" smtClean="0"/>
              <a:t>Scaling patterns up and down</a:t>
            </a:r>
            <a:endParaRPr lang="en-US" sz="1800" dirty="0"/>
          </a:p>
        </p:txBody>
      </p:sp>
      <p:sp>
        <p:nvSpPr>
          <p:cNvPr id="4" name="Text Placeholder 3"/>
          <p:cNvSpPr>
            <a:spLocks noGrp="1"/>
          </p:cNvSpPr>
          <p:nvPr>
            <p:ph type="body" idx="1"/>
          </p:nvPr>
        </p:nvSpPr>
        <p:spPr>
          <a:xfrm>
            <a:off x="611560" y="908721"/>
            <a:ext cx="3885828" cy="720079"/>
          </a:xfrm>
        </p:spPr>
        <p:txBody>
          <a:bodyPr>
            <a:noAutofit/>
          </a:bodyPr>
          <a:lstStyle/>
          <a:p>
            <a:r>
              <a:rPr lang="en-GB" sz="1400" b="0" i="1" dirty="0" smtClean="0"/>
              <a:t>Frances </a:t>
            </a:r>
            <a:r>
              <a:rPr lang="en-GB" sz="1400" b="0" i="1" dirty="0" err="1" smtClean="0"/>
              <a:t>Cranfield</a:t>
            </a:r>
            <a:r>
              <a:rPr lang="en-GB" sz="1400" b="0" i="1" dirty="0" smtClean="0"/>
              <a:t>, Countess of Dorset</a:t>
            </a:r>
            <a:endParaRPr lang="en-US" sz="1400" b="0" dirty="0" smtClean="0"/>
          </a:p>
          <a:p>
            <a:r>
              <a:rPr lang="en-GB" sz="1400" b="0" dirty="0" smtClean="0"/>
              <a:t>by Anthony van </a:t>
            </a:r>
            <a:r>
              <a:rPr lang="en-GB" sz="1400" b="0" dirty="0" err="1" smtClean="0"/>
              <a:t>Dyck</a:t>
            </a:r>
            <a:r>
              <a:rPr lang="en-GB" sz="1400" b="0" dirty="0" smtClean="0"/>
              <a:t>, c.1636</a:t>
            </a:r>
            <a:endParaRPr lang="en-US" sz="1400" b="0" dirty="0" smtClean="0"/>
          </a:p>
          <a:p>
            <a:r>
              <a:rPr lang="en-GB" sz="1400" b="0" dirty="0" smtClean="0"/>
              <a:t>(</a:t>
            </a:r>
            <a:r>
              <a:rPr lang="en-GB" sz="1400" b="0" dirty="0" err="1" smtClean="0"/>
              <a:t>Knole</a:t>
            </a:r>
            <a:r>
              <a:rPr lang="en-GB" sz="1400" b="0" dirty="0" smtClean="0"/>
              <a:t>, Kent)</a:t>
            </a:r>
            <a:endParaRPr lang="en-US" sz="1400" dirty="0"/>
          </a:p>
        </p:txBody>
      </p:sp>
      <p:pic>
        <p:nvPicPr>
          <p:cNvPr id="5" name="Content Placeholder 4" descr="Knole Cranfield.jpg"/>
          <p:cNvPicPr>
            <a:picLocks noGrp="1" noChangeAspect="1"/>
          </p:cNvPicPr>
          <p:nvPr>
            <p:ph sz="half" idx="2"/>
          </p:nvPr>
        </p:nvPicPr>
        <p:blipFill>
          <a:blip r:embed="rId2" cstate="print"/>
          <a:stretch>
            <a:fillRect/>
          </a:stretch>
        </p:blipFill>
        <p:spPr>
          <a:xfrm>
            <a:off x="539552" y="1628800"/>
            <a:ext cx="3675004" cy="5132588"/>
          </a:xfrm>
        </p:spPr>
      </p:pic>
      <p:sp>
        <p:nvSpPr>
          <p:cNvPr id="7" name="Text Placeholder 6"/>
          <p:cNvSpPr>
            <a:spLocks noGrp="1"/>
          </p:cNvSpPr>
          <p:nvPr>
            <p:ph type="body" sz="quarter" idx="3"/>
          </p:nvPr>
        </p:nvSpPr>
        <p:spPr>
          <a:xfrm>
            <a:off x="5076056" y="1268760"/>
            <a:ext cx="3610744" cy="1080120"/>
          </a:xfrm>
        </p:spPr>
        <p:txBody>
          <a:bodyPr>
            <a:normAutofit/>
          </a:bodyPr>
          <a:lstStyle/>
          <a:p>
            <a:r>
              <a:rPr lang="en-GB" sz="1400" b="0" i="1" dirty="0" smtClean="0"/>
              <a:t>Queen </a:t>
            </a:r>
            <a:r>
              <a:rPr lang="en-GB" sz="1400" b="0" i="1" dirty="0" err="1" smtClean="0"/>
              <a:t>Henriette</a:t>
            </a:r>
            <a:r>
              <a:rPr lang="en-GB" sz="1400" b="0" i="1" dirty="0" smtClean="0"/>
              <a:t> Maria</a:t>
            </a:r>
          </a:p>
          <a:p>
            <a:r>
              <a:rPr lang="en-GB" sz="1400" b="0" dirty="0" smtClean="0"/>
              <a:t>studio of Anthony van </a:t>
            </a:r>
            <a:r>
              <a:rPr lang="en-GB" sz="1400" b="0" dirty="0" err="1" smtClean="0"/>
              <a:t>Dyck</a:t>
            </a:r>
            <a:r>
              <a:rPr lang="en-GB" sz="1400" b="0" dirty="0" smtClean="0"/>
              <a:t>, c.1637</a:t>
            </a:r>
          </a:p>
          <a:p>
            <a:r>
              <a:rPr lang="en-GB" sz="1400" b="0" dirty="0" smtClean="0"/>
              <a:t>(Ham House)</a:t>
            </a:r>
          </a:p>
          <a:p>
            <a:endParaRPr lang="en-GB" sz="1200" b="0" dirty="0" smtClean="0"/>
          </a:p>
        </p:txBody>
      </p:sp>
      <p:pic>
        <p:nvPicPr>
          <p:cNvPr id="10" name="Content Placeholder 9" descr="ntpl_180375 Henrietta Maria.jpg"/>
          <p:cNvPicPr>
            <a:picLocks noGrp="1" noChangeAspect="1"/>
          </p:cNvPicPr>
          <p:nvPr>
            <p:ph sz="quarter" idx="4"/>
          </p:nvPr>
        </p:nvPicPr>
        <p:blipFill>
          <a:blip r:embed="rId3" cstate="print"/>
          <a:stretch>
            <a:fillRect/>
          </a:stretch>
        </p:blipFill>
        <p:spPr>
          <a:xfrm>
            <a:off x="5076056" y="2420888"/>
            <a:ext cx="2779509" cy="36004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628800"/>
            <a:ext cx="5112568" cy="792088"/>
          </a:xfrm>
        </p:spPr>
        <p:txBody>
          <a:bodyPr>
            <a:normAutofit/>
          </a:bodyPr>
          <a:lstStyle/>
          <a:p>
            <a:r>
              <a:rPr lang="en-GB" sz="1800" dirty="0" smtClean="0"/>
              <a:t>Rope-tied corner details from early frames </a:t>
            </a:r>
            <a:endParaRPr lang="en-GB" sz="1800" dirty="0"/>
          </a:p>
        </p:txBody>
      </p:sp>
      <p:pic>
        <p:nvPicPr>
          <p:cNvPr id="5" name="Picture 4" descr="ntpl_180376.jpg"/>
          <p:cNvPicPr>
            <a:picLocks noChangeAspect="1"/>
          </p:cNvPicPr>
          <p:nvPr/>
        </p:nvPicPr>
        <p:blipFill>
          <a:blip r:embed="rId2" cstate="print"/>
          <a:srcRect/>
          <a:stretch>
            <a:fillRect/>
          </a:stretch>
        </p:blipFill>
        <p:spPr>
          <a:xfrm>
            <a:off x="971600" y="3933056"/>
            <a:ext cx="1786393" cy="2132350"/>
          </a:xfrm>
          <a:prstGeom prst="rect">
            <a:avLst/>
          </a:prstGeom>
        </p:spPr>
      </p:pic>
      <p:pic>
        <p:nvPicPr>
          <p:cNvPr id="6" name="Picture 5" descr="ntpl_180375.jpg"/>
          <p:cNvPicPr>
            <a:picLocks noChangeAspect="1"/>
          </p:cNvPicPr>
          <p:nvPr/>
        </p:nvPicPr>
        <p:blipFill>
          <a:blip r:embed="rId3" cstate="print"/>
          <a:srcRect/>
          <a:stretch>
            <a:fillRect/>
          </a:stretch>
        </p:blipFill>
        <p:spPr>
          <a:xfrm>
            <a:off x="3275856" y="3933056"/>
            <a:ext cx="1965158" cy="2135522"/>
          </a:xfrm>
          <a:prstGeom prst="rect">
            <a:avLst/>
          </a:prstGeom>
        </p:spPr>
      </p:pic>
      <p:pic>
        <p:nvPicPr>
          <p:cNvPr id="7" name="Picture 6" descr="ntpl_193559.jpg"/>
          <p:cNvPicPr>
            <a:picLocks noChangeAspect="1"/>
          </p:cNvPicPr>
          <p:nvPr/>
        </p:nvPicPr>
        <p:blipFill>
          <a:blip r:embed="rId4" cstate="print"/>
          <a:srcRect/>
          <a:stretch>
            <a:fillRect/>
          </a:stretch>
        </p:blipFill>
        <p:spPr>
          <a:xfrm>
            <a:off x="5796136" y="1628800"/>
            <a:ext cx="2006832" cy="2098051"/>
          </a:xfrm>
          <a:prstGeom prst="rect">
            <a:avLst/>
          </a:prstGeom>
        </p:spPr>
      </p:pic>
      <p:pic>
        <p:nvPicPr>
          <p:cNvPr id="8" name="Content Placeholder 3" descr="Hamilton and Lauderdale.JPG"/>
          <p:cNvPicPr>
            <a:picLocks noChangeAspect="1"/>
          </p:cNvPicPr>
          <p:nvPr/>
        </p:nvPicPr>
        <p:blipFill>
          <a:blip r:embed="rId5" cstate="print"/>
          <a:srcRect/>
          <a:stretch>
            <a:fillRect/>
          </a:stretch>
        </p:blipFill>
        <p:spPr>
          <a:xfrm flipH="1">
            <a:off x="5796133" y="3926609"/>
            <a:ext cx="1944218" cy="211825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Knole 146  detail of frame.jpg"/>
          <p:cNvPicPr>
            <a:picLocks noGrp="1" noChangeAspect="1"/>
          </p:cNvPicPr>
          <p:nvPr>
            <p:ph type="pic" idx="1"/>
          </p:nvPr>
        </p:nvPicPr>
        <p:blipFill>
          <a:blip r:embed="rId2" cstate="print"/>
          <a:srcRect/>
          <a:stretch>
            <a:fillRect/>
          </a:stretch>
        </p:blipFill>
        <p:spPr/>
      </p:pic>
      <p:sp>
        <p:nvSpPr>
          <p:cNvPr id="4" name="Text Placeholder 3"/>
          <p:cNvSpPr>
            <a:spLocks noGrp="1"/>
          </p:cNvSpPr>
          <p:nvPr>
            <p:ph type="body" sz="half" idx="2"/>
          </p:nvPr>
        </p:nvSpPr>
        <p:spPr/>
        <p:txBody>
          <a:bodyPr/>
          <a:lstStyle/>
          <a:p>
            <a:r>
              <a:rPr lang="en-GB" dirty="0" smtClean="0"/>
              <a:t>Detail from </a:t>
            </a:r>
            <a:r>
              <a:rPr lang="en-GB" i="1" dirty="0" smtClean="0"/>
              <a:t>Francis </a:t>
            </a:r>
            <a:r>
              <a:rPr lang="en-GB" i="1" dirty="0" err="1" smtClean="0"/>
              <a:t>Cranfield</a:t>
            </a:r>
            <a:r>
              <a:rPr lang="en-GB" i="1" dirty="0" smtClean="0"/>
              <a:t>, Countess of Dorset</a:t>
            </a:r>
            <a:r>
              <a:rPr lang="en-GB" dirty="0" smtClean="0"/>
              <a:t>, by Anthony van </a:t>
            </a:r>
            <a:r>
              <a:rPr lang="en-GB" dirty="0" err="1" smtClean="0"/>
              <a:t>Dyck</a:t>
            </a:r>
            <a:r>
              <a:rPr lang="en-GB" dirty="0" smtClean="0"/>
              <a:t>, showing inserted mask at bottom centre.</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23702"/>
          </a:xfrm>
        </p:spPr>
        <p:txBody>
          <a:bodyPr>
            <a:normAutofit/>
          </a:bodyPr>
          <a:lstStyle/>
          <a:p>
            <a:r>
              <a:rPr lang="en-GB" sz="1600" dirty="0" smtClean="0"/>
              <a:t>Van </a:t>
            </a:r>
            <a:r>
              <a:rPr lang="en-GB" sz="1600" dirty="0" err="1" smtClean="0"/>
              <a:t>Dyck</a:t>
            </a:r>
            <a:r>
              <a:rPr lang="en-GB" sz="1600" dirty="0" smtClean="0"/>
              <a:t> and framing</a:t>
            </a:r>
            <a:endParaRPr lang="en-US" sz="1600" dirty="0"/>
          </a:p>
        </p:txBody>
      </p:sp>
      <p:pic>
        <p:nvPicPr>
          <p:cNvPr id="5" name="Content Placeholder 4" descr="Middlesex bill in French.jpg"/>
          <p:cNvPicPr>
            <a:picLocks noGrp="1" noChangeAspect="1"/>
          </p:cNvPicPr>
          <p:nvPr>
            <p:ph idx="1"/>
          </p:nvPr>
        </p:nvPicPr>
        <p:blipFill>
          <a:blip r:embed="rId2" cstate="print"/>
          <a:stretch>
            <a:fillRect/>
          </a:stretch>
        </p:blipFill>
        <p:spPr>
          <a:xfrm>
            <a:off x="3965273" y="273050"/>
            <a:ext cx="4331304" cy="5853113"/>
          </a:xfrm>
        </p:spPr>
      </p:pic>
      <p:sp>
        <p:nvSpPr>
          <p:cNvPr id="4" name="Text Placeholder 3"/>
          <p:cNvSpPr>
            <a:spLocks noGrp="1"/>
          </p:cNvSpPr>
          <p:nvPr>
            <p:ph type="body" sz="half" idx="2"/>
          </p:nvPr>
        </p:nvSpPr>
        <p:spPr>
          <a:xfrm>
            <a:off x="457200" y="1484784"/>
            <a:ext cx="3008313" cy="4641379"/>
          </a:xfrm>
        </p:spPr>
        <p:txBody>
          <a:bodyPr/>
          <a:lstStyle/>
          <a:p>
            <a:r>
              <a:rPr lang="en-GB" dirty="0" smtClean="0"/>
              <a:t>Account of George </a:t>
            </a:r>
            <a:r>
              <a:rPr lang="en-GB" dirty="0" err="1" smtClean="0"/>
              <a:t>Geldorp</a:t>
            </a:r>
            <a:r>
              <a:rPr lang="en-GB" dirty="0" smtClean="0"/>
              <a:t> to the Earl of Middlesex</a:t>
            </a:r>
            <a:endParaRPr lang="en-US" dirty="0" smtClean="0"/>
          </a:p>
          <a:p>
            <a:r>
              <a:rPr lang="en-GB" dirty="0" smtClean="0"/>
              <a:t>(National Portrait Gallery)</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pour le </a:t>
            </a:r>
            <a:r>
              <a:rPr lang="en-GB" dirty="0" err="1" smtClean="0"/>
              <a:t>Portraict</a:t>
            </a:r>
            <a:r>
              <a:rPr lang="en-GB" dirty="0" smtClean="0"/>
              <a:t> de Madame </a:t>
            </a:r>
          </a:p>
          <a:p>
            <a:r>
              <a:rPr lang="en-GB" dirty="0" err="1" smtClean="0"/>
              <a:t>ffrancis</a:t>
            </a:r>
            <a:r>
              <a:rPr lang="en-GB" dirty="0" smtClean="0"/>
              <a:t> </a:t>
            </a:r>
            <a:r>
              <a:rPr lang="en-GB" dirty="0" err="1" smtClean="0"/>
              <a:t>Coppie</a:t>
            </a:r>
            <a:r>
              <a:rPr lang="en-GB" dirty="0" smtClean="0"/>
              <a:t>	£6 --</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490066"/>
          </a:xfrm>
        </p:spPr>
        <p:txBody>
          <a:bodyPr>
            <a:normAutofit fontScale="90000"/>
          </a:bodyPr>
          <a:lstStyle/>
          <a:p>
            <a:pPr algn="l"/>
            <a:r>
              <a:rPr lang="en-GB" sz="2000" dirty="0" smtClean="0"/>
              <a:t>Oak frames</a:t>
            </a:r>
            <a:r>
              <a:rPr lang="en-US" sz="1600" dirty="0" smtClean="0"/>
              <a:t/>
            </a:r>
            <a:br>
              <a:rPr lang="en-US" sz="1600" dirty="0" smtClean="0"/>
            </a:br>
            <a:endParaRPr lang="en-US" sz="1600" dirty="0"/>
          </a:p>
        </p:txBody>
      </p:sp>
      <p:sp>
        <p:nvSpPr>
          <p:cNvPr id="3" name="Text Placeholder 2"/>
          <p:cNvSpPr>
            <a:spLocks noGrp="1"/>
          </p:cNvSpPr>
          <p:nvPr>
            <p:ph type="body" idx="1"/>
          </p:nvPr>
        </p:nvSpPr>
        <p:spPr>
          <a:xfrm>
            <a:off x="539552" y="836712"/>
            <a:ext cx="3384376" cy="1338163"/>
          </a:xfrm>
        </p:spPr>
        <p:txBody>
          <a:bodyPr>
            <a:normAutofit/>
          </a:bodyPr>
          <a:lstStyle/>
          <a:p>
            <a:r>
              <a:rPr lang="en-GB" sz="1400" b="0" i="1" dirty="0" smtClean="0"/>
              <a:t>Lionel, 3rd Earl of Middlesex</a:t>
            </a:r>
            <a:r>
              <a:rPr lang="en-GB" sz="1400" b="0" dirty="0" smtClean="0"/>
              <a:t>, attributed to Theodore </a:t>
            </a:r>
            <a:r>
              <a:rPr lang="en-GB" sz="1400" b="0" dirty="0" err="1" smtClean="0"/>
              <a:t>Russel</a:t>
            </a:r>
            <a:r>
              <a:rPr lang="en-GB" sz="1400" b="0" dirty="0" smtClean="0"/>
              <a:t>. One of three small portraits painted in about 1640 of the 1st Earl’s sons.</a:t>
            </a:r>
          </a:p>
          <a:p>
            <a:endParaRPr lang="en-GB" sz="1200" dirty="0" smtClean="0"/>
          </a:p>
          <a:p>
            <a:endParaRPr lang="en-US" sz="1200" dirty="0"/>
          </a:p>
        </p:txBody>
      </p:sp>
      <p:pic>
        <p:nvPicPr>
          <p:cNvPr id="8" name="Content Placeholder 7" descr="Knole 74.jpg"/>
          <p:cNvPicPr>
            <a:picLocks noGrp="1" noChangeAspect="1"/>
          </p:cNvPicPr>
          <p:nvPr>
            <p:ph sz="half" idx="2"/>
          </p:nvPr>
        </p:nvPicPr>
        <p:blipFill>
          <a:blip r:embed="rId2" cstate="print"/>
          <a:stretch>
            <a:fillRect/>
          </a:stretch>
        </p:blipFill>
        <p:spPr>
          <a:xfrm>
            <a:off x="611560" y="2204864"/>
            <a:ext cx="2785658" cy="3951288"/>
          </a:xfrm>
        </p:spPr>
      </p:pic>
      <p:sp>
        <p:nvSpPr>
          <p:cNvPr id="5" name="Text Placeholder 4"/>
          <p:cNvSpPr>
            <a:spLocks noGrp="1"/>
          </p:cNvSpPr>
          <p:nvPr>
            <p:ph type="body" sz="quarter" idx="3"/>
          </p:nvPr>
        </p:nvSpPr>
        <p:spPr>
          <a:xfrm>
            <a:off x="4645025" y="4797152"/>
            <a:ext cx="4041775" cy="1512168"/>
          </a:xfrm>
        </p:spPr>
        <p:txBody>
          <a:bodyPr>
            <a:normAutofit/>
          </a:bodyPr>
          <a:lstStyle/>
          <a:p>
            <a:r>
              <a:rPr lang="en-GB" sz="1400" b="0" dirty="0" smtClean="0"/>
              <a:t>Auricular frame of oak, probably the originals carved to a pattern popular from the 1630s to the 1650s with a grimacing mask as the crowning feature. The grain of the oak can just be made out through the gilding.</a:t>
            </a:r>
          </a:p>
          <a:p>
            <a:endParaRPr lang="en-US" sz="1200" dirty="0"/>
          </a:p>
        </p:txBody>
      </p:sp>
      <p:pic>
        <p:nvPicPr>
          <p:cNvPr id="7" name="Content Placeholder 6" descr="lionel 3rd Earl of Midx.jpg"/>
          <p:cNvPicPr>
            <a:picLocks noGrp="1" noChangeAspect="1"/>
          </p:cNvPicPr>
          <p:nvPr>
            <p:ph sz="quarter" idx="4"/>
          </p:nvPr>
        </p:nvPicPr>
        <p:blipFill>
          <a:blip r:embed="rId3" cstate="print"/>
          <a:stretch>
            <a:fillRect/>
          </a:stretch>
        </p:blipFill>
        <p:spPr>
          <a:xfrm>
            <a:off x="5652120" y="1124744"/>
            <a:ext cx="2881313" cy="3575041"/>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1024</Words>
  <Application>Microsoft Office PowerPoint</Application>
  <PresentationFormat>On-screen Show (4:3)</PresentationFormat>
  <Paragraphs>112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Picture framing as a route to understanding British portraits: the Knole collection A presentation by Jacob Simon to the Understanding British Portraits SSN , 17 March 2014 </vt:lpstr>
      <vt:lpstr>Slide 2</vt:lpstr>
      <vt:lpstr>Copt Hall, Essex (now demolished) </vt:lpstr>
      <vt:lpstr> Francis Cranfield, daughter to the Earl of Middlesex, by Anthony van Dyck, c.1636.  She married the future 5th Earl of Dorset in 1637 so eventually bringing Copt Hall to the Earls of Dorset .</vt:lpstr>
      <vt:lpstr>Scaling patterns up and down</vt:lpstr>
      <vt:lpstr>Rope-tied corner details from early frames </vt:lpstr>
      <vt:lpstr>Slide 7</vt:lpstr>
      <vt:lpstr>Van Dyck and framing</vt:lpstr>
      <vt:lpstr>Oak frames </vt:lpstr>
      <vt:lpstr>Lionel, later 1st Duke of Dorset and his sister Mary by Sir Godfrey Kneller, 1695. </vt:lpstr>
      <vt:lpstr>Lionel, later 1st Duke of Dorset and his sister Mary by Sir Godfrey Kneller, 1695 (detail)</vt:lpstr>
      <vt:lpstr>A Prospect of Dover Castle, by John Wootton, 1727 Painted to mark the 1st Duke of Dorset's swearing in as Lord Warden of the Cinque Ports</vt:lpstr>
      <vt:lpstr>Slide 13</vt:lpstr>
      <vt:lpstr>Slide 14</vt:lpstr>
      <vt:lpstr> John Dudley, Duke of Northumberland, unknown artist, c.1607?  </vt:lpstr>
      <vt:lpstr>Slide 16</vt:lpstr>
      <vt:lpstr>Slide 17</vt:lpstr>
      <vt:lpstr>Portraits for ambassadors  </vt:lpstr>
      <vt:lpstr>Portraits for ambassadors </vt:lpstr>
      <vt:lpstr>Slide 20</vt:lpstr>
      <vt:lpstr>   </vt:lpstr>
      <vt:lpstr>A Guide to Picture Frames at Knole</vt:lpstr>
      <vt:lpstr>Beyond the Knole collection  </vt:lpstr>
    </vt:vector>
  </TitlesOfParts>
  <Company>National Portrait Gallery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Knole</dc:title>
  <dc:creator>Windows User</dc:creator>
  <cp:lastModifiedBy>cpegum</cp:lastModifiedBy>
  <cp:revision>29</cp:revision>
  <dcterms:created xsi:type="dcterms:W3CDTF">2014-03-05T08:13:14Z</dcterms:created>
  <dcterms:modified xsi:type="dcterms:W3CDTF">2014-03-19T16:49:32Z</dcterms:modified>
</cp:coreProperties>
</file>